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>
        <p:scale>
          <a:sx n="75" d="100"/>
          <a:sy n="75" d="100"/>
        </p:scale>
        <p:origin x="-4512" y="-12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95300" y="7289800"/>
            <a:ext cx="29222700" cy="203810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Bayartulga Ishdorj and </a:t>
            </a:r>
            <a:r>
              <a:rPr lang="en-US" altLang="ko-KR" sz="6000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Taehui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</a:p>
          <a:p>
            <a:pPr algn="ctr"/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Electronics Engineering, Incheon National University, Incheon 22012, South Korea</a:t>
            </a:r>
          </a:p>
          <a:p>
            <a:pPr algn="ctr"/>
            <a:r>
              <a:rPr lang="en-US" altLang="ko-KR" sz="4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4800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95300" y="9532778"/>
            <a:ext cx="29222700" cy="670747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1019647">
              <a:buFont typeface="Wingdings" panose="05000000000000000000" pitchFamily="2" charset="2"/>
              <a:buChar char="§"/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19647">
              <a:buFont typeface="Wingdings" panose="05000000000000000000" pitchFamily="2" charset="2"/>
              <a:buChar char="§"/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19647">
              <a:defRPr/>
            </a:pPr>
            <a:endParaRPr lang="en-US" altLang="ko-KR" sz="3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19647">
              <a:defRPr/>
            </a:pPr>
            <a:endParaRPr lang="en-US" altLang="ko-KR" sz="3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19647"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altLang="ko-KR" sz="3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nonvolatile flip-flop (NV-FF) is regarded as a potential substitute for the conventional volatile FF because of advantages such as zero standby power consumption in the standby mode (power saving), instant-ON from power-down conditions (user-experience improvement and power saving), instant-OFF to the standby mode (power-saving and nonrequirement of external NV memory), and prevention of sudden power failure (reliability improvement).</a:t>
            </a:r>
          </a:p>
          <a:p>
            <a:pPr marL="457200" indent="-457200" algn="just" defTabSz="1019647"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altLang="ko-KR" sz="3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the various NV-FF implementations, spin-transfer-torque magnetic tunnel junction (STT-MTJ)-based NV-FFs are considered promising due to their characteristics, including nonvolatility, high endurance, long retention time, CMOS compatibility, scalability, and nil area overhead because of stacking above a MOS transistor.</a:t>
            </a:r>
          </a:p>
          <a:p>
            <a:pPr marL="457200" indent="-457200" algn="just" defTabSz="1019647"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altLang="ko-KR" sz="3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Recently, it was suggested that offset-cancellation sensing-circuit-based NV-FFs are insensitive to the offset voltage caused by process variation, improving the restore yield. However, these NV-FFs are only valid in the super-threshold voltage region. And are very sensitive to process variations in the near/subthreshold voltage region, because multiple switches for offset-cancellation (Fig. 1.) operation become significant contributors to the offset voltage.</a:t>
            </a:r>
          </a:p>
          <a:p>
            <a:pPr marL="457200" indent="-457200" algn="just" defTabSz="1019647">
              <a:buFont typeface="Wingdings" panose="05000000000000000000" pitchFamily="2" charset="2"/>
              <a:buChar char="§"/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ctr"/>
            <a:endParaRPr lang="ko-KR" altLang="en-US" sz="3600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95300" y="16444686"/>
            <a:ext cx="29222700" cy="20973143"/>
          </a:xfrm>
          <a:prstGeom prst="roundRect">
            <a:avLst>
              <a:gd name="adj" fmla="val 628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946400" y="4127500"/>
            <a:ext cx="24841200" cy="3276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6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ko-KR" sz="6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on Cross-Coupled-Based Sensing Circuits for Nonvolatile Flip-Flops Operating in Near/Subthreshold Voltage Region</a:t>
            </a:r>
            <a:endParaRPr lang="ko-KR" altLang="en-US" b="1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o-KR" altLang="en-US" sz="6600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o-KR" altLang="en-US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95300" y="37668075"/>
            <a:ext cx="29222700" cy="2797754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ko-KR" sz="3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is study, we investigated two cross-coupled-based sensing circuits for an NV-FF operating in the near/subthreshold voltage region (&lt;0.4 V):         a popular cross-coupled inverter-based sensing circuit (CCI-SC), and the proposed cross-coupled NMOS-based sensing circuit (CCN-SC).  </a:t>
            </a:r>
          </a:p>
          <a:p>
            <a:pPr marL="457200" indent="-457200" algn="just"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ko-KR" sz="3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demonstrate that the CCN-SC achieves better restore yield in the near/subthreshold voltage region on the notion that the simplest is the best. </a:t>
            </a:r>
            <a:endParaRPr lang="ko-KR" altLang="en-US" sz="3400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54">
            <a:extLst>
              <a:ext uri="{FF2B5EF4-FFF2-40B4-BE49-F238E27FC236}">
                <a16:creationId xmlns:a16="http://schemas.microsoft.com/office/drawing/2014/main" id="{C538ED72-6B7D-4B04-8214-FF623C686C5D}"/>
              </a:ext>
            </a:extLst>
          </p:cNvPr>
          <p:cNvSpPr/>
          <p:nvPr/>
        </p:nvSpPr>
        <p:spPr>
          <a:xfrm>
            <a:off x="18637201" y="21515560"/>
            <a:ext cx="10594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Fig. 3 Simulated restore yield of the state-of-the-art NV-FFs according to V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. (a) Typical V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devices are used for PT, NL, NR, and NB. (b) Extremely large devices (10 times larger than the condition in Figure (a)) and low-V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devices are used for all the transistors. </a:t>
            </a:r>
            <a:endParaRPr lang="ko-KR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">
            <a:extLst>
              <a:ext uri="{FF2B5EF4-FFF2-40B4-BE49-F238E27FC236}">
                <a16:creationId xmlns:a16="http://schemas.microsoft.com/office/drawing/2014/main" id="{F7CAB62B-FABD-4FB2-957F-7FF649290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872" y="17303026"/>
            <a:ext cx="7813464" cy="10762401"/>
          </a:xfrm>
          <a:prstGeom prst="rect">
            <a:avLst/>
          </a:prstGeom>
        </p:spPr>
      </p:pic>
      <p:pic>
        <p:nvPicPr>
          <p:cNvPr id="13" name="그림 2">
            <a:extLst>
              <a:ext uri="{FF2B5EF4-FFF2-40B4-BE49-F238E27FC236}">
                <a16:creationId xmlns:a16="http://schemas.microsoft.com/office/drawing/2014/main" id="{1282F9C7-9FBB-409A-8E14-F6200E19A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588" y="17333407"/>
            <a:ext cx="9741850" cy="4326660"/>
          </a:xfrm>
          <a:prstGeom prst="rect">
            <a:avLst/>
          </a:prstGeom>
        </p:spPr>
      </p:pic>
      <p:pic>
        <p:nvPicPr>
          <p:cNvPr id="15" name="그림 12">
            <a:extLst>
              <a:ext uri="{FF2B5EF4-FFF2-40B4-BE49-F238E27FC236}">
                <a16:creationId xmlns:a16="http://schemas.microsoft.com/office/drawing/2014/main" id="{B7C692A2-78F6-40C5-906C-75E9BD45E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90" y="30453562"/>
            <a:ext cx="8530454" cy="3925110"/>
          </a:xfrm>
          <a:prstGeom prst="rect">
            <a:avLst/>
          </a:prstGeom>
        </p:spPr>
      </p:pic>
      <p:pic>
        <p:nvPicPr>
          <p:cNvPr id="16" name="그림 13">
            <a:extLst>
              <a:ext uri="{FF2B5EF4-FFF2-40B4-BE49-F238E27FC236}">
                <a16:creationId xmlns:a16="http://schemas.microsoft.com/office/drawing/2014/main" id="{2554520A-C9F1-431B-AB94-3DCD83B1C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8902" y="29805586"/>
            <a:ext cx="10005245" cy="4970409"/>
          </a:xfrm>
          <a:prstGeom prst="rect">
            <a:avLst/>
          </a:prstGeom>
        </p:spPr>
      </p:pic>
      <p:pic>
        <p:nvPicPr>
          <p:cNvPr id="17" name="그림 18">
            <a:extLst>
              <a:ext uri="{FF2B5EF4-FFF2-40B4-BE49-F238E27FC236}">
                <a16:creationId xmlns:a16="http://schemas.microsoft.com/office/drawing/2014/main" id="{71240224-7BEA-46C9-AC01-DB4933B03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2928" y="23121863"/>
            <a:ext cx="9948203" cy="4683064"/>
          </a:xfrm>
          <a:prstGeom prst="rect">
            <a:avLst/>
          </a:prstGeom>
        </p:spPr>
      </p:pic>
      <p:sp>
        <p:nvSpPr>
          <p:cNvPr id="18" name="직사각형 54">
            <a:extLst>
              <a:ext uri="{FF2B5EF4-FFF2-40B4-BE49-F238E27FC236}">
                <a16:creationId xmlns:a16="http://schemas.microsoft.com/office/drawing/2014/main" id="{00CCFA8F-0E06-CBB3-4C4C-C21E21F7AA39}"/>
              </a:ext>
            </a:extLst>
          </p:cNvPr>
          <p:cNvSpPr/>
          <p:nvPr/>
        </p:nvSpPr>
        <p:spPr>
          <a:xfrm>
            <a:off x="1552561" y="27982408"/>
            <a:ext cx="8373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Fig. 1. Circuit diagram of state-of-the-art NV-FFs. (a) Song’s NV-FF. (b) Na’s NV-FF. </a:t>
            </a:r>
            <a:endParaRPr lang="ko-KR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61BC8-A903-210F-7E89-57EAD8DFBC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7080" y="16670010"/>
            <a:ext cx="5318436" cy="9898213"/>
          </a:xfrm>
          <a:prstGeom prst="rect">
            <a:avLst/>
          </a:prstGeom>
        </p:spPr>
      </p:pic>
      <p:sp>
        <p:nvSpPr>
          <p:cNvPr id="19" name="직사각형 54">
            <a:extLst>
              <a:ext uri="{FF2B5EF4-FFF2-40B4-BE49-F238E27FC236}">
                <a16:creationId xmlns:a16="http://schemas.microsoft.com/office/drawing/2014/main" id="{1518DB43-0F1F-8350-F084-BD4C37EA7770}"/>
              </a:ext>
            </a:extLst>
          </p:cNvPr>
          <p:cNvSpPr/>
          <p:nvPr/>
        </p:nvSpPr>
        <p:spPr>
          <a:xfrm>
            <a:off x="18595065" y="27680335"/>
            <a:ext cx="9948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Fig. 4. Simulated transient responses. (a) CCI-SC + DSTA-VLSA. (b) CCN-SC + DSTA-VLSA. The CCN-SC has a higher restore yield than the CCI-SC.   </a:t>
            </a:r>
          </a:p>
        </p:txBody>
      </p:sp>
      <p:sp>
        <p:nvSpPr>
          <p:cNvPr id="20" name="직사각형 54">
            <a:extLst>
              <a:ext uri="{FF2B5EF4-FFF2-40B4-BE49-F238E27FC236}">
                <a16:creationId xmlns:a16="http://schemas.microsoft.com/office/drawing/2014/main" id="{19A80FF9-5B16-1B9F-8C35-01EA022974C7}"/>
              </a:ext>
            </a:extLst>
          </p:cNvPr>
          <p:cNvSpPr/>
          <p:nvPr/>
        </p:nvSpPr>
        <p:spPr>
          <a:xfrm>
            <a:off x="11112707" y="34618179"/>
            <a:ext cx="10803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Fig. 6. Simulated restore yield according to the critical transistor width (a) When the R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MTJB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– R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MTJA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= 3kΩ</a:t>
            </a:r>
            <a:r>
              <a:rPr lang="el-GR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b) When R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MTJB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– R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MTJA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= 1kΩ</a:t>
            </a:r>
            <a:r>
              <a:rPr lang="el-GR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When the resistance difference decreases considering MTJ variation the restore yield of CCI-SC decreases drastically. This is because, in the CCN-SC, only the NL/NR Vth mismatch degrades the restore yield, in contrast, the PL/PR Vth mismatch is added in case of CCI-SC. Also, because of the lower IR drop from V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to ground in the CCN-SC the effective V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is higher.</a:t>
            </a:r>
          </a:p>
        </p:txBody>
      </p:sp>
      <p:sp>
        <p:nvSpPr>
          <p:cNvPr id="21" name="직사각형 54">
            <a:extLst>
              <a:ext uri="{FF2B5EF4-FFF2-40B4-BE49-F238E27FC236}">
                <a16:creationId xmlns:a16="http://schemas.microsoft.com/office/drawing/2014/main" id="{A9A1FECD-5EF5-F02B-B22C-20D7891785D6}"/>
              </a:ext>
            </a:extLst>
          </p:cNvPr>
          <p:cNvSpPr/>
          <p:nvPr/>
        </p:nvSpPr>
        <p:spPr>
          <a:xfrm>
            <a:off x="1092836" y="34950158"/>
            <a:ext cx="9128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Fig. 5. The die photo and structure of the test chip implemented using 65 nm CMOS technology. The structure includes nine 8×8 CCI-SC arrays and 8×8 CCN-SC arrays, each, with different sizes and resistances for yield testing.</a:t>
            </a:r>
            <a:endParaRPr lang="ko-KR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직사각형 54">
            <a:extLst>
              <a:ext uri="{FF2B5EF4-FFF2-40B4-BE49-F238E27FC236}">
                <a16:creationId xmlns:a16="http://schemas.microsoft.com/office/drawing/2014/main" id="{D11ECB78-FA7B-4C57-352E-B845E2AB6C04}"/>
              </a:ext>
            </a:extLst>
          </p:cNvPr>
          <p:cNvSpPr/>
          <p:nvPr/>
        </p:nvSpPr>
        <p:spPr>
          <a:xfrm>
            <a:off x="10161208" y="26677093"/>
            <a:ext cx="68041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Fig. 2. (a) Cross-coupled Inverter (CCI) based Sensing Circuit. (b) Proposed Cross-Coupled-NMOS(CCN) based Sensing-Circuit. </a:t>
            </a:r>
          </a:p>
          <a:p>
            <a:pPr>
              <a:spcAft>
                <a:spcPts val="0"/>
              </a:spcAft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The CCN-SC reduces the number of transistors critical for determining restore yield compared to CCI-SC.</a:t>
            </a:r>
            <a:endParaRPr lang="ko-KR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모서리가 둥근 직사각형 5">
            <a:extLst>
              <a:ext uri="{FF2B5EF4-FFF2-40B4-BE49-F238E27FC236}">
                <a16:creationId xmlns:a16="http://schemas.microsoft.com/office/drawing/2014/main" id="{E7E92140-32B7-D90F-25F7-89CD8071E946}"/>
              </a:ext>
            </a:extLst>
          </p:cNvPr>
          <p:cNvSpPr/>
          <p:nvPr/>
        </p:nvSpPr>
        <p:spPr>
          <a:xfrm>
            <a:off x="700887" y="16444687"/>
            <a:ext cx="16636997" cy="1260977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1019647">
              <a:buFont typeface="Wingdings" panose="05000000000000000000" pitchFamily="2" charset="2"/>
              <a:buChar char="§"/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19647">
              <a:buFont typeface="Wingdings" panose="05000000000000000000" pitchFamily="2" charset="2"/>
              <a:buChar char="§"/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19647"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4" name="모서리가 둥근 직사각형 5">
            <a:extLst>
              <a:ext uri="{FF2B5EF4-FFF2-40B4-BE49-F238E27FC236}">
                <a16:creationId xmlns:a16="http://schemas.microsoft.com/office/drawing/2014/main" id="{AAB8A3B0-1A8F-8DBF-9E15-25F0606AED90}"/>
              </a:ext>
            </a:extLst>
          </p:cNvPr>
          <p:cNvSpPr/>
          <p:nvPr/>
        </p:nvSpPr>
        <p:spPr>
          <a:xfrm>
            <a:off x="17486817" y="16444687"/>
            <a:ext cx="12021474" cy="1260977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1019647">
              <a:buFont typeface="Wingdings" panose="05000000000000000000" pitchFamily="2" charset="2"/>
              <a:buChar char="§"/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19647">
              <a:buFont typeface="Wingdings" panose="05000000000000000000" pitchFamily="2" charset="2"/>
              <a:buChar char="§"/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19647"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5C503-BC62-7126-0214-69055FD7556A}"/>
              </a:ext>
            </a:extLst>
          </p:cNvPr>
          <p:cNvSpPr txBox="1"/>
          <p:nvPr/>
        </p:nvSpPr>
        <p:spPr>
          <a:xfrm>
            <a:off x="6642877" y="16464861"/>
            <a:ext cx="4772368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Circuit schematics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905BC5-F9D1-0E95-6055-597CA7751B41}"/>
              </a:ext>
            </a:extLst>
          </p:cNvPr>
          <p:cNvSpPr txBox="1"/>
          <p:nvPr/>
        </p:nvSpPr>
        <p:spPr>
          <a:xfrm>
            <a:off x="20275347" y="16464861"/>
            <a:ext cx="5971458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952FB2-F340-8F27-0921-FF6F40E006FA}"/>
              </a:ext>
            </a:extLst>
          </p:cNvPr>
          <p:cNvSpPr txBox="1"/>
          <p:nvPr/>
        </p:nvSpPr>
        <p:spPr>
          <a:xfrm>
            <a:off x="4154548" y="29181632"/>
            <a:ext cx="2488329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Test chip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D52572-F379-5B8F-E0F1-D2D70906B71F}"/>
              </a:ext>
            </a:extLst>
          </p:cNvPr>
          <p:cNvSpPr txBox="1"/>
          <p:nvPr/>
        </p:nvSpPr>
        <p:spPr>
          <a:xfrm>
            <a:off x="13906500" y="37689202"/>
            <a:ext cx="3066938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CCA675-592D-CA5E-B89B-0776581704C2}"/>
              </a:ext>
            </a:extLst>
          </p:cNvPr>
          <p:cNvSpPr txBox="1"/>
          <p:nvPr/>
        </p:nvSpPr>
        <p:spPr>
          <a:xfrm>
            <a:off x="13727906" y="9559198"/>
            <a:ext cx="3245532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15C5E4-FA11-8393-816E-93355FA1BD6B}"/>
              </a:ext>
            </a:extLst>
          </p:cNvPr>
          <p:cNvCxnSpPr>
            <a:cxnSpLocks/>
          </p:cNvCxnSpPr>
          <p:nvPr/>
        </p:nvCxnSpPr>
        <p:spPr>
          <a:xfrm>
            <a:off x="9924934" y="17172747"/>
            <a:ext cx="0" cy="118817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6ACF0E-7716-8EE8-C105-035F37540CA0}"/>
              </a:ext>
            </a:extLst>
          </p:cNvPr>
          <p:cNvCxnSpPr>
            <a:cxnSpLocks/>
          </p:cNvCxnSpPr>
          <p:nvPr/>
        </p:nvCxnSpPr>
        <p:spPr>
          <a:xfrm flipV="1">
            <a:off x="17486817" y="22983211"/>
            <a:ext cx="12021474" cy="384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5">
            <a:extLst>
              <a:ext uri="{FF2B5EF4-FFF2-40B4-BE49-F238E27FC236}">
                <a16:creationId xmlns:a16="http://schemas.microsoft.com/office/drawing/2014/main" id="{C5E66005-1AF2-D6EE-1241-BCE57CDF03F2}"/>
              </a:ext>
            </a:extLst>
          </p:cNvPr>
          <p:cNvSpPr/>
          <p:nvPr/>
        </p:nvSpPr>
        <p:spPr>
          <a:xfrm>
            <a:off x="701044" y="29163335"/>
            <a:ext cx="9520303" cy="8254494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1019647">
              <a:buFont typeface="Wingdings" panose="05000000000000000000" pitchFamily="2" charset="2"/>
              <a:buChar char="§"/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19647">
              <a:buFont typeface="Wingdings" panose="05000000000000000000" pitchFamily="2" charset="2"/>
              <a:buChar char="§"/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19647"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7FD62B-4621-594B-AFE5-D8201F22D2C9}"/>
              </a:ext>
            </a:extLst>
          </p:cNvPr>
          <p:cNvSpPr txBox="1"/>
          <p:nvPr/>
        </p:nvSpPr>
        <p:spPr>
          <a:xfrm>
            <a:off x="16563070" y="29162150"/>
            <a:ext cx="5971458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35" name="모서리가 둥근 직사각형 5">
            <a:extLst>
              <a:ext uri="{FF2B5EF4-FFF2-40B4-BE49-F238E27FC236}">
                <a16:creationId xmlns:a16="http://schemas.microsoft.com/office/drawing/2014/main" id="{B7735A2A-5709-72C2-D9B3-4497F63C8B70}"/>
              </a:ext>
            </a:extLst>
          </p:cNvPr>
          <p:cNvSpPr/>
          <p:nvPr/>
        </p:nvSpPr>
        <p:spPr>
          <a:xfrm>
            <a:off x="10397607" y="29162742"/>
            <a:ext cx="19110683" cy="825508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1019647">
              <a:buFont typeface="Wingdings" panose="05000000000000000000" pitchFamily="2" charset="2"/>
              <a:buChar char="§"/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19647">
              <a:buFont typeface="Wingdings" panose="05000000000000000000" pitchFamily="2" charset="2"/>
              <a:buChar char="§"/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19647">
              <a:defRPr/>
            </a:pPr>
            <a:endParaRPr lang="en-US" altLang="ko-KR" sz="3600" dirty="0">
              <a:solidFill>
                <a:sysClr val="windowText" lastClr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FF8466-7141-9E5D-F800-3A5CB5ABC455}"/>
              </a:ext>
            </a:extLst>
          </p:cNvPr>
          <p:cNvCxnSpPr>
            <a:cxnSpLocks/>
          </p:cNvCxnSpPr>
          <p:nvPr/>
        </p:nvCxnSpPr>
        <p:spPr>
          <a:xfrm>
            <a:off x="21923723" y="29879994"/>
            <a:ext cx="0" cy="75283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54">
            <a:extLst>
              <a:ext uri="{FF2B5EF4-FFF2-40B4-BE49-F238E27FC236}">
                <a16:creationId xmlns:a16="http://schemas.microsoft.com/office/drawing/2014/main" id="{FAE09FDC-0526-F597-7976-A85F13EAF254}"/>
              </a:ext>
            </a:extLst>
          </p:cNvPr>
          <p:cNvSpPr/>
          <p:nvPr/>
        </p:nvSpPr>
        <p:spPr>
          <a:xfrm>
            <a:off x="21994371" y="34240119"/>
            <a:ext cx="7236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Table 1: Restore yield and restore failure according to width of the critical transistor when resistance difference value of 1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kΩ is assumed. </a:t>
            </a:r>
          </a:p>
          <a:p>
            <a:pPr>
              <a:spcAft>
                <a:spcPts val="0"/>
              </a:spcAft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C80DE8B5-B8DD-1CF7-4D0F-556ADEB2E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32471" y="30556235"/>
            <a:ext cx="7373517" cy="3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1968</TotalTime>
  <Words>640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테마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Ishdorj Bayartulga</cp:lastModifiedBy>
  <cp:revision>22</cp:revision>
  <dcterms:created xsi:type="dcterms:W3CDTF">2018-03-08T06:02:33Z</dcterms:created>
  <dcterms:modified xsi:type="dcterms:W3CDTF">2022-06-08T12:21:31Z</dcterms:modified>
</cp:coreProperties>
</file>